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Playpen Sans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202F8D-EA5A-485A-B553-906072CFDF1F}">
  <a:tblStyle styleId="{29202F8D-EA5A-485A-B553-906072CFDF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schemas.openxmlformats.org/officeDocument/2006/relationships/font" Target="fonts/PlaypenSans-bold.fntdata"/><Relationship Id="rId9" Type="http://schemas.openxmlformats.org/officeDocument/2006/relationships/font" Target="fonts/Play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5b709c8d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5b709c8d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5b709c8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5b709c8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66267">
            <a:off x="484550" y="1734275"/>
            <a:ext cx="2184399" cy="3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8525" y="1523925"/>
            <a:ext cx="2669700" cy="290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45314">
            <a:off x="4152900" y="1476299"/>
            <a:ext cx="4644576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39750" y="404775"/>
            <a:ext cx="24702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B45F06"/>
                </a:solidFill>
                <a:latin typeface="Playpen Sans"/>
                <a:ea typeface="Playpen Sans"/>
                <a:cs typeface="Playpen Sans"/>
                <a:sym typeface="Playpen Sans"/>
              </a:rPr>
              <a:t>What’s your favorite drink at school?</a:t>
            </a:r>
            <a:r>
              <a:rPr b="1" lang="en">
                <a:solidFill>
                  <a:srgbClr val="783F04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  <a:endParaRPr b="1">
              <a:solidFill>
                <a:srgbClr val="783F04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981700" y="333375"/>
            <a:ext cx="247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B45F06"/>
                </a:solidFill>
                <a:latin typeface="Playpen Sans"/>
                <a:ea typeface="Playpen Sans"/>
                <a:cs typeface="Playpen Sans"/>
                <a:sym typeface="Playpen Sans"/>
              </a:rPr>
              <a:t>How often do you buy drinks at school?</a:t>
            </a:r>
            <a:endParaRPr b="1">
              <a:solidFill>
                <a:srgbClr val="783F04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667375" y="3914700"/>
            <a:ext cx="24702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B45F06"/>
                </a:solidFill>
                <a:latin typeface="Playpen Sans"/>
                <a:ea typeface="Playpen Sans"/>
                <a:cs typeface="Playpen Sans"/>
                <a:sym typeface="Playpen Sans"/>
              </a:rPr>
              <a:t>How much do you think you spend on drinks in one school week? </a:t>
            </a:r>
            <a:endParaRPr b="1">
              <a:solidFill>
                <a:srgbClr val="783F04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14"/>
          <p:cNvGraphicFramePr/>
          <p:nvPr/>
        </p:nvGraphicFramePr>
        <p:xfrm>
          <a:off x="663225" y="61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{29202F8D-EA5A-485A-B553-906072CFDF1F}</a:tableStyleId>
              </a:tblPr>
              <a:tblGrid>
                <a:gridCol w="1534225"/>
                <a:gridCol w="1027050"/>
                <a:gridCol w="963650"/>
                <a:gridCol w="1927275"/>
                <a:gridCol w="1115800"/>
                <a:gridCol w="1128475"/>
              </a:tblGrid>
              <a:tr h="38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 (USD)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 Deposit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($30.00)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($30.00)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Milk 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09/10/2024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Milk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09/15/2024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Milk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09/17/2024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Milk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09/22/2024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Milk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09/26/2024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2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Total: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($26.50)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2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 Due (USD):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($26.50)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" name="Google Shape;65;p14"/>
          <p:cNvSpPr txBox="1"/>
          <p:nvPr/>
        </p:nvSpPr>
        <p:spPr>
          <a:xfrm>
            <a:off x="153500" y="125050"/>
            <a:ext cx="2978400" cy="413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8761D"/>
                </a:solidFill>
                <a:latin typeface="Playpen Sans"/>
                <a:ea typeface="Playpen Sans"/>
                <a:cs typeface="Playpen Sans"/>
                <a:sym typeface="Playpen Sans"/>
              </a:rPr>
              <a:t>What do you notice?</a:t>
            </a:r>
            <a:endParaRPr b="1" sz="1800">
              <a:solidFill>
                <a:srgbClr val="38761D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336825" y="1574325"/>
            <a:ext cx="1695300" cy="1140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761D"/>
                </a:solidFill>
                <a:latin typeface="Playpen Sans"/>
                <a:ea typeface="Playpen Sans"/>
                <a:cs typeface="Playpen Sans"/>
                <a:sym typeface="Playpen Sans"/>
              </a:rPr>
              <a:t>What do you think this table is for? Discuss!</a:t>
            </a:r>
            <a:endParaRPr b="1" sz="1600">
              <a:solidFill>
                <a:srgbClr val="38761D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492850" y="4151100"/>
            <a:ext cx="1695300" cy="99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761D"/>
                </a:solidFill>
                <a:latin typeface="Playpen Sans"/>
                <a:ea typeface="Playpen Sans"/>
                <a:cs typeface="Playpen Sans"/>
                <a:sym typeface="Playpen Sans"/>
              </a:rPr>
              <a:t>Why are some numbers in brackets?</a:t>
            </a:r>
            <a:endParaRPr b="1" sz="1600">
              <a:solidFill>
                <a:srgbClr val="38761D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